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sldIdLst>
    <p:sldId id="256" r:id="rId2"/>
    <p:sldId id="276" r:id="rId3"/>
    <p:sldId id="257" r:id="rId4"/>
    <p:sldId id="336" r:id="rId5"/>
    <p:sldId id="282" r:id="rId6"/>
    <p:sldId id="283" r:id="rId7"/>
    <p:sldId id="330" r:id="rId8"/>
    <p:sldId id="287" r:id="rId9"/>
    <p:sldId id="288" r:id="rId10"/>
    <p:sldId id="289" r:id="rId11"/>
    <p:sldId id="290" r:id="rId12"/>
    <p:sldId id="291" r:id="rId13"/>
    <p:sldId id="292" r:id="rId14"/>
    <p:sldId id="320" r:id="rId15"/>
    <p:sldId id="335" r:id="rId16"/>
    <p:sldId id="296" r:id="rId17"/>
    <p:sldId id="297" r:id="rId18"/>
    <p:sldId id="322" r:id="rId19"/>
    <p:sldId id="323" r:id="rId20"/>
    <p:sldId id="300" r:id="rId21"/>
    <p:sldId id="301" r:id="rId22"/>
    <p:sldId id="324" r:id="rId23"/>
    <p:sldId id="325" r:id="rId24"/>
    <p:sldId id="304" r:id="rId25"/>
    <p:sldId id="305" r:id="rId26"/>
    <p:sldId id="326" r:id="rId27"/>
    <p:sldId id="327" r:id="rId28"/>
    <p:sldId id="308" r:id="rId29"/>
    <p:sldId id="309" r:id="rId30"/>
    <p:sldId id="328" r:id="rId31"/>
    <p:sldId id="329" r:id="rId32"/>
    <p:sldId id="310" r:id="rId33"/>
    <p:sldId id="331" r:id="rId34"/>
    <p:sldId id="311" r:id="rId35"/>
    <p:sldId id="334" r:id="rId36"/>
    <p:sldId id="337" r:id="rId37"/>
    <p:sldId id="313" r:id="rId38"/>
    <p:sldId id="314" r:id="rId39"/>
    <p:sldId id="333" r:id="rId40"/>
    <p:sldId id="315" r:id="rId41"/>
    <p:sldId id="319" r:id="rId42"/>
    <p:sldId id="317" r:id="rId43"/>
    <p:sldId id="318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89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53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3881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681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9767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083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320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32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8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40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5668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333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38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63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5087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47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82DE5-F883-4F1C-BA98-107024EE58C6}" type="datetimeFigureOut">
              <a:rPr lang="en-GB" smtClean="0"/>
              <a:t>01/07/2019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B6C57C-3F59-46CE-B41F-40FD6AAA06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46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  <p:sldLayoutId id="2147484042" r:id="rId13"/>
    <p:sldLayoutId id="2147484043" r:id="rId14"/>
    <p:sldLayoutId id="2147484044" r:id="rId15"/>
    <p:sldLayoutId id="21474840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1C9388-211F-40BC-8077-8DF6A5AE5EC6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074C4B-6136-46C3-B372-2997A2E03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C04455-8041-4529-91CA-7450D3436BF5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LOCATION TYPE TRIP RATES</a:t>
            </a:r>
          </a:p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VARIATION IN TRICS</a:t>
            </a:r>
          </a:p>
        </p:txBody>
      </p:sp>
    </p:spTree>
    <p:extLst>
      <p:ext uri="{BB962C8B-B14F-4D97-AF65-F5344CB8AC3E}">
        <p14:creationId xmlns:p14="http://schemas.microsoft.com/office/powerpoint/2010/main" val="4133307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997839"/>
            <a:ext cx="80410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01/A Food Superstore split into Friday only and Saturday only surveys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02/A Office and 03/A Houses Privately Owned will use only weekday surveys</a:t>
            </a:r>
          </a:p>
        </p:txBody>
      </p:sp>
    </p:spTree>
    <p:extLst>
      <p:ext uri="{BB962C8B-B14F-4D97-AF65-F5344CB8AC3E}">
        <p14:creationId xmlns:p14="http://schemas.microsoft.com/office/powerpoint/2010/main" val="2397668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SELECTION</a:t>
            </a:r>
          </a:p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PARAMTERS</a:t>
            </a:r>
          </a:p>
        </p:txBody>
      </p:sp>
    </p:spTree>
    <p:extLst>
      <p:ext uri="{BB962C8B-B14F-4D97-AF65-F5344CB8AC3E}">
        <p14:creationId xmlns:p14="http://schemas.microsoft.com/office/powerpoint/2010/main" val="4161663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166842"/>
            <a:ext cx="80410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As many surveys wanted to keep the samples as large as possible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Vehicles Only surveys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Looking at surveys from the past 20 years, minimum date set to 01/01/1999</a:t>
            </a:r>
          </a:p>
        </p:txBody>
      </p:sp>
    </p:spTree>
    <p:extLst>
      <p:ext uri="{BB962C8B-B14F-4D97-AF65-F5344CB8AC3E}">
        <p14:creationId xmlns:p14="http://schemas.microsoft.com/office/powerpoint/2010/main" val="4110940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01/A FOOD SUPERSTORE FRIDAY RESULTS</a:t>
            </a:r>
          </a:p>
        </p:txBody>
      </p:sp>
    </p:spTree>
    <p:extLst>
      <p:ext uri="{BB962C8B-B14F-4D97-AF65-F5344CB8AC3E}">
        <p14:creationId xmlns:p14="http://schemas.microsoft.com/office/powerpoint/2010/main" val="4172301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C106A-69EF-4426-84B6-8A3F3ED3E8CD}"/>
              </a:ext>
            </a:extLst>
          </p:cNvPr>
          <p:cNvSpPr txBox="1"/>
          <p:nvPr/>
        </p:nvSpPr>
        <p:spPr>
          <a:xfrm>
            <a:off x="890336" y="76557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01/A FOOD SUPERSTORE FRIDAY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48EFE-31EE-4281-9946-2FB4D9608A3F}"/>
              </a:ext>
            </a:extLst>
          </p:cNvPr>
          <p:cNvSpPr txBox="1"/>
          <p:nvPr/>
        </p:nvSpPr>
        <p:spPr>
          <a:xfrm>
            <a:off x="846847" y="5446093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Results per 100m²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477C887-2BE7-4259-B546-F9A8F6C76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974841"/>
              </p:ext>
            </p:extLst>
          </p:nvPr>
        </p:nvGraphicFramePr>
        <p:xfrm>
          <a:off x="759869" y="268539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363">
                  <a:extLst>
                    <a:ext uri="{9D8B030D-6E8A-4147-A177-3AD203B41FA5}">
                      <a16:colId xmlns:a16="http://schemas.microsoft.com/office/drawing/2014/main" val="3787510898"/>
                    </a:ext>
                  </a:extLst>
                </a:gridCol>
                <a:gridCol w="1644315">
                  <a:extLst>
                    <a:ext uri="{9D8B030D-6E8A-4147-A177-3AD203B41FA5}">
                      <a16:colId xmlns:a16="http://schemas.microsoft.com/office/drawing/2014/main" val="3699230036"/>
                    </a:ext>
                  </a:extLst>
                </a:gridCol>
                <a:gridCol w="2583321">
                  <a:extLst>
                    <a:ext uri="{9D8B030D-6E8A-4147-A177-3AD203B41FA5}">
                      <a16:colId xmlns:a16="http://schemas.microsoft.com/office/drawing/2014/main" val="1630717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Surveys (59)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Peak Totals (11.661)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12.542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172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11.510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34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9.757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862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C106A-69EF-4426-84B6-8A3F3ED3E8CD}"/>
              </a:ext>
            </a:extLst>
          </p:cNvPr>
          <p:cNvSpPr txBox="1"/>
          <p:nvPr/>
        </p:nvSpPr>
        <p:spPr>
          <a:xfrm>
            <a:off x="890336" y="76557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01/A FOOD SUPERSTORE FRIDAY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48EFE-31EE-4281-9946-2FB4D9608A3F}"/>
              </a:ext>
            </a:extLst>
          </p:cNvPr>
          <p:cNvSpPr txBox="1"/>
          <p:nvPr/>
        </p:nvSpPr>
        <p:spPr>
          <a:xfrm>
            <a:off x="846847" y="5446093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Results per 100m²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555DF1B-32E3-4D04-879A-B67C75AAF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1429"/>
              </p:ext>
            </p:extLst>
          </p:nvPr>
        </p:nvGraphicFramePr>
        <p:xfrm>
          <a:off x="759869" y="268539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363">
                  <a:extLst>
                    <a:ext uri="{9D8B030D-6E8A-4147-A177-3AD203B41FA5}">
                      <a16:colId xmlns:a16="http://schemas.microsoft.com/office/drawing/2014/main" val="3787510898"/>
                    </a:ext>
                  </a:extLst>
                </a:gridCol>
                <a:gridCol w="1644315">
                  <a:extLst>
                    <a:ext uri="{9D8B030D-6E8A-4147-A177-3AD203B41FA5}">
                      <a16:colId xmlns:a16="http://schemas.microsoft.com/office/drawing/2014/main" val="3699230036"/>
                    </a:ext>
                  </a:extLst>
                </a:gridCol>
                <a:gridCol w="2583321">
                  <a:extLst>
                    <a:ext uri="{9D8B030D-6E8A-4147-A177-3AD203B41FA5}">
                      <a16:colId xmlns:a16="http://schemas.microsoft.com/office/drawing/2014/main" val="1630717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Surveys (59)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Trips Totals (139.976)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149.839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172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141.898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34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102.822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563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443841"/>
            <a:ext cx="80410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This sample shows Edge of Town with generally higher trip rates for both peak totals and trips totals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Town Centre/Edge of Town Centre shows generally lower trip rates for both peak totals and trips totals</a:t>
            </a:r>
          </a:p>
        </p:txBody>
      </p:sp>
    </p:spTree>
    <p:extLst>
      <p:ext uri="{BB962C8B-B14F-4D97-AF65-F5344CB8AC3E}">
        <p14:creationId xmlns:p14="http://schemas.microsoft.com/office/powerpoint/2010/main" val="2802732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01/A FOOD SUPERSTORE SATURDAY RESULTS</a:t>
            </a:r>
          </a:p>
        </p:txBody>
      </p:sp>
    </p:spTree>
    <p:extLst>
      <p:ext uri="{BB962C8B-B14F-4D97-AF65-F5344CB8AC3E}">
        <p14:creationId xmlns:p14="http://schemas.microsoft.com/office/powerpoint/2010/main" val="455680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C106A-69EF-4426-84B6-8A3F3ED3E8CD}"/>
              </a:ext>
            </a:extLst>
          </p:cNvPr>
          <p:cNvSpPr txBox="1"/>
          <p:nvPr/>
        </p:nvSpPr>
        <p:spPr>
          <a:xfrm>
            <a:off x="890336" y="76557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01/A FOOD SUPERSTORE SATURDAY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48EFE-31EE-4281-9946-2FB4D9608A3F}"/>
              </a:ext>
            </a:extLst>
          </p:cNvPr>
          <p:cNvSpPr txBox="1"/>
          <p:nvPr/>
        </p:nvSpPr>
        <p:spPr>
          <a:xfrm>
            <a:off x="846847" y="5446093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Results per 100m²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BD47502-6298-487C-82F5-8903CC06B6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67320"/>
              </p:ext>
            </p:extLst>
          </p:nvPr>
        </p:nvGraphicFramePr>
        <p:xfrm>
          <a:off x="759869" y="268539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363">
                  <a:extLst>
                    <a:ext uri="{9D8B030D-6E8A-4147-A177-3AD203B41FA5}">
                      <a16:colId xmlns:a16="http://schemas.microsoft.com/office/drawing/2014/main" val="3787510898"/>
                    </a:ext>
                  </a:extLst>
                </a:gridCol>
                <a:gridCol w="1644315">
                  <a:extLst>
                    <a:ext uri="{9D8B030D-6E8A-4147-A177-3AD203B41FA5}">
                      <a16:colId xmlns:a16="http://schemas.microsoft.com/office/drawing/2014/main" val="3699230036"/>
                    </a:ext>
                  </a:extLst>
                </a:gridCol>
                <a:gridCol w="2583321">
                  <a:extLst>
                    <a:ext uri="{9D8B030D-6E8A-4147-A177-3AD203B41FA5}">
                      <a16:colId xmlns:a16="http://schemas.microsoft.com/office/drawing/2014/main" val="1630717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Surveys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Peak Totals (12.675)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13.396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172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12.007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34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11.802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803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C106A-69EF-4426-84B6-8A3F3ED3E8CD}"/>
              </a:ext>
            </a:extLst>
          </p:cNvPr>
          <p:cNvSpPr txBox="1"/>
          <p:nvPr/>
        </p:nvSpPr>
        <p:spPr>
          <a:xfrm>
            <a:off x="890336" y="76557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01/A FOOD SUPERSTORE SATURDAY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48EFE-31EE-4281-9946-2FB4D9608A3F}"/>
              </a:ext>
            </a:extLst>
          </p:cNvPr>
          <p:cNvSpPr txBox="1"/>
          <p:nvPr/>
        </p:nvSpPr>
        <p:spPr>
          <a:xfrm>
            <a:off x="846847" y="5446093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Results per 100m²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00BB052-3FD6-4482-AE8B-D30BEDFC1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749446"/>
              </p:ext>
            </p:extLst>
          </p:nvPr>
        </p:nvGraphicFramePr>
        <p:xfrm>
          <a:off x="759869" y="268539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363">
                  <a:extLst>
                    <a:ext uri="{9D8B030D-6E8A-4147-A177-3AD203B41FA5}">
                      <a16:colId xmlns:a16="http://schemas.microsoft.com/office/drawing/2014/main" val="3787510898"/>
                    </a:ext>
                  </a:extLst>
                </a:gridCol>
                <a:gridCol w="1644315">
                  <a:extLst>
                    <a:ext uri="{9D8B030D-6E8A-4147-A177-3AD203B41FA5}">
                      <a16:colId xmlns:a16="http://schemas.microsoft.com/office/drawing/2014/main" val="3699230036"/>
                    </a:ext>
                  </a:extLst>
                </a:gridCol>
                <a:gridCol w="2583321">
                  <a:extLst>
                    <a:ext uri="{9D8B030D-6E8A-4147-A177-3AD203B41FA5}">
                      <a16:colId xmlns:a16="http://schemas.microsoft.com/office/drawing/2014/main" val="1630717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Surveys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Trips Totals (142.637)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145.308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172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142.528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34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120.902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85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720840"/>
            <a:ext cx="80410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Often brought up by users requesting guidance on trip rates survey samples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TRICS has undertaken an analysis to feed into an update on our guidance for users</a:t>
            </a:r>
          </a:p>
        </p:txBody>
      </p:sp>
    </p:spTree>
    <p:extLst>
      <p:ext uri="{BB962C8B-B14F-4D97-AF65-F5344CB8AC3E}">
        <p14:creationId xmlns:p14="http://schemas.microsoft.com/office/powerpoint/2010/main" val="2024717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166842"/>
            <a:ext cx="80410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These data samples show a similar pattern of results to the 01/A Food Superstore Friday results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Edge of Town shows generally higher trip rates with Town Centre/Edge of Town Centre showing generally lower trip rates</a:t>
            </a:r>
          </a:p>
        </p:txBody>
      </p:sp>
    </p:spTree>
    <p:extLst>
      <p:ext uri="{BB962C8B-B14F-4D97-AF65-F5344CB8AC3E}">
        <p14:creationId xmlns:p14="http://schemas.microsoft.com/office/powerpoint/2010/main" val="1669983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02/A OFFICE</a:t>
            </a:r>
          </a:p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WEEKDAY RESULTS</a:t>
            </a:r>
          </a:p>
        </p:txBody>
      </p:sp>
    </p:spTree>
    <p:extLst>
      <p:ext uri="{BB962C8B-B14F-4D97-AF65-F5344CB8AC3E}">
        <p14:creationId xmlns:p14="http://schemas.microsoft.com/office/powerpoint/2010/main" val="3653466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C106A-69EF-4426-84B6-8A3F3ED3E8CD}"/>
              </a:ext>
            </a:extLst>
          </p:cNvPr>
          <p:cNvSpPr txBox="1"/>
          <p:nvPr/>
        </p:nvSpPr>
        <p:spPr>
          <a:xfrm>
            <a:off x="890336" y="76557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02/A OFFICE WEEKDAY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48EFE-31EE-4281-9946-2FB4D9608A3F}"/>
              </a:ext>
            </a:extLst>
          </p:cNvPr>
          <p:cNvSpPr txBox="1"/>
          <p:nvPr/>
        </p:nvSpPr>
        <p:spPr>
          <a:xfrm>
            <a:off x="846847" y="5446093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Results per 100m²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9A22FAA-6511-4E46-8295-0EB6296865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606641"/>
              </p:ext>
            </p:extLst>
          </p:nvPr>
        </p:nvGraphicFramePr>
        <p:xfrm>
          <a:off x="759869" y="268539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363">
                  <a:extLst>
                    <a:ext uri="{9D8B030D-6E8A-4147-A177-3AD203B41FA5}">
                      <a16:colId xmlns:a16="http://schemas.microsoft.com/office/drawing/2014/main" val="3787510898"/>
                    </a:ext>
                  </a:extLst>
                </a:gridCol>
                <a:gridCol w="1644315">
                  <a:extLst>
                    <a:ext uri="{9D8B030D-6E8A-4147-A177-3AD203B41FA5}">
                      <a16:colId xmlns:a16="http://schemas.microsoft.com/office/drawing/2014/main" val="3699230036"/>
                    </a:ext>
                  </a:extLst>
                </a:gridCol>
                <a:gridCol w="2583321">
                  <a:extLst>
                    <a:ext uri="{9D8B030D-6E8A-4147-A177-3AD203B41FA5}">
                      <a16:colId xmlns:a16="http://schemas.microsoft.com/office/drawing/2014/main" val="1630717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Surveys (130)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Peak Totals (0.734)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0.997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172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0.714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34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0.601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666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C106A-69EF-4426-84B6-8A3F3ED3E8CD}"/>
              </a:ext>
            </a:extLst>
          </p:cNvPr>
          <p:cNvSpPr txBox="1"/>
          <p:nvPr/>
        </p:nvSpPr>
        <p:spPr>
          <a:xfrm>
            <a:off x="890336" y="76557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02/A OFFICE WEEKDAY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48EFE-31EE-4281-9946-2FB4D9608A3F}"/>
              </a:ext>
            </a:extLst>
          </p:cNvPr>
          <p:cNvSpPr txBox="1"/>
          <p:nvPr/>
        </p:nvSpPr>
        <p:spPr>
          <a:xfrm>
            <a:off x="846847" y="5446093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Results per 100m²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4673122-55B6-48B8-85EF-BADBC6025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055128"/>
              </p:ext>
            </p:extLst>
          </p:nvPr>
        </p:nvGraphicFramePr>
        <p:xfrm>
          <a:off x="759869" y="268539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363">
                  <a:extLst>
                    <a:ext uri="{9D8B030D-6E8A-4147-A177-3AD203B41FA5}">
                      <a16:colId xmlns:a16="http://schemas.microsoft.com/office/drawing/2014/main" val="3787510898"/>
                    </a:ext>
                  </a:extLst>
                </a:gridCol>
                <a:gridCol w="1644315">
                  <a:extLst>
                    <a:ext uri="{9D8B030D-6E8A-4147-A177-3AD203B41FA5}">
                      <a16:colId xmlns:a16="http://schemas.microsoft.com/office/drawing/2014/main" val="3699230036"/>
                    </a:ext>
                  </a:extLst>
                </a:gridCol>
                <a:gridCol w="2583321">
                  <a:extLst>
                    <a:ext uri="{9D8B030D-6E8A-4147-A177-3AD203B41FA5}">
                      <a16:colId xmlns:a16="http://schemas.microsoft.com/office/drawing/2014/main" val="1630717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Surveys (130)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Trips Totals (10.771)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11.813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172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11.222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34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7.690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083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6F8A6E-D77A-4272-AA03-F04968EEC745}"/>
              </a:ext>
            </a:extLst>
          </p:cNvPr>
          <p:cNvSpPr txBox="1"/>
          <p:nvPr/>
        </p:nvSpPr>
        <p:spPr>
          <a:xfrm>
            <a:off x="890337" y="1443841"/>
            <a:ext cx="80410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Peak totals show a similar pattern of results to both 01/A Food Superstore sets of results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However, trips totals show Suburban Area having slightly higher trip rates than Edge of Town</a:t>
            </a:r>
          </a:p>
        </p:txBody>
      </p:sp>
    </p:spTree>
    <p:extLst>
      <p:ext uri="{BB962C8B-B14F-4D97-AF65-F5344CB8AC3E}">
        <p14:creationId xmlns:p14="http://schemas.microsoft.com/office/powerpoint/2010/main" val="3978647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03/A HOUSES PRIVATELY OWNED WEEKDAY RESULTS</a:t>
            </a:r>
          </a:p>
        </p:txBody>
      </p:sp>
    </p:spTree>
    <p:extLst>
      <p:ext uri="{BB962C8B-B14F-4D97-AF65-F5344CB8AC3E}">
        <p14:creationId xmlns:p14="http://schemas.microsoft.com/office/powerpoint/2010/main" val="2010563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C106A-69EF-4426-84B6-8A3F3ED3E8CD}"/>
              </a:ext>
            </a:extLst>
          </p:cNvPr>
          <p:cNvSpPr txBox="1"/>
          <p:nvPr/>
        </p:nvSpPr>
        <p:spPr>
          <a:xfrm>
            <a:off x="890336" y="76557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03/A HOUSES PRIVATELY OWNED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48EFE-31EE-4281-9946-2FB4D9608A3F}"/>
              </a:ext>
            </a:extLst>
          </p:cNvPr>
          <p:cNvSpPr txBox="1"/>
          <p:nvPr/>
        </p:nvSpPr>
        <p:spPr>
          <a:xfrm>
            <a:off x="846847" y="5446093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Results per dwelling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4A5A253-BD63-452B-ACD1-73D2F87C9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618493"/>
              </p:ext>
            </p:extLst>
          </p:nvPr>
        </p:nvGraphicFramePr>
        <p:xfrm>
          <a:off x="759869" y="268539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363">
                  <a:extLst>
                    <a:ext uri="{9D8B030D-6E8A-4147-A177-3AD203B41FA5}">
                      <a16:colId xmlns:a16="http://schemas.microsoft.com/office/drawing/2014/main" val="3787510898"/>
                    </a:ext>
                  </a:extLst>
                </a:gridCol>
                <a:gridCol w="1644315">
                  <a:extLst>
                    <a:ext uri="{9D8B030D-6E8A-4147-A177-3AD203B41FA5}">
                      <a16:colId xmlns:a16="http://schemas.microsoft.com/office/drawing/2014/main" val="3699230036"/>
                    </a:ext>
                  </a:extLst>
                </a:gridCol>
                <a:gridCol w="2583321">
                  <a:extLst>
                    <a:ext uri="{9D8B030D-6E8A-4147-A177-3AD203B41FA5}">
                      <a16:colId xmlns:a16="http://schemas.microsoft.com/office/drawing/2014/main" val="1630717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Surveys (192)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Peak Totals (0.595)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0.616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172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0.574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34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0.560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670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C106A-69EF-4426-84B6-8A3F3ED3E8CD}"/>
              </a:ext>
            </a:extLst>
          </p:cNvPr>
          <p:cNvSpPr txBox="1"/>
          <p:nvPr/>
        </p:nvSpPr>
        <p:spPr>
          <a:xfrm>
            <a:off x="890336" y="76557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03/A HOUSES PRIVATELY OWNED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48EFE-31EE-4281-9946-2FB4D9608A3F}"/>
              </a:ext>
            </a:extLst>
          </p:cNvPr>
          <p:cNvSpPr txBox="1"/>
          <p:nvPr/>
        </p:nvSpPr>
        <p:spPr>
          <a:xfrm>
            <a:off x="846847" y="5446093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Results per dwelling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7552484-1C43-4514-9949-98E3EF8DA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162363"/>
              </p:ext>
            </p:extLst>
          </p:nvPr>
        </p:nvGraphicFramePr>
        <p:xfrm>
          <a:off x="759869" y="268539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363">
                  <a:extLst>
                    <a:ext uri="{9D8B030D-6E8A-4147-A177-3AD203B41FA5}">
                      <a16:colId xmlns:a16="http://schemas.microsoft.com/office/drawing/2014/main" val="3787510898"/>
                    </a:ext>
                  </a:extLst>
                </a:gridCol>
                <a:gridCol w="1644315">
                  <a:extLst>
                    <a:ext uri="{9D8B030D-6E8A-4147-A177-3AD203B41FA5}">
                      <a16:colId xmlns:a16="http://schemas.microsoft.com/office/drawing/2014/main" val="3699230036"/>
                    </a:ext>
                  </a:extLst>
                </a:gridCol>
                <a:gridCol w="2583321">
                  <a:extLst>
                    <a:ext uri="{9D8B030D-6E8A-4147-A177-3AD203B41FA5}">
                      <a16:colId xmlns:a16="http://schemas.microsoft.com/office/drawing/2014/main" val="1630717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Surveys (192)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Trips Totals (6.975)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7.102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172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5.766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34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5.010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288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EE753B-ADBF-433F-A883-6A925611B853}"/>
              </a:ext>
            </a:extLst>
          </p:cNvPr>
          <p:cNvSpPr txBox="1"/>
          <p:nvPr/>
        </p:nvSpPr>
        <p:spPr>
          <a:xfrm>
            <a:off x="890337" y="1443841"/>
            <a:ext cx="80410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Peak totals show a similar pattern of results to all 01/A Food Superstore and 02/A Office sets of results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Trips totals show Suburban Area having slightly lower trip rates than Town Centre/Edge of Town Centre</a:t>
            </a:r>
          </a:p>
        </p:txBody>
      </p:sp>
    </p:spTree>
    <p:extLst>
      <p:ext uri="{BB962C8B-B14F-4D97-AF65-F5344CB8AC3E}">
        <p14:creationId xmlns:p14="http://schemas.microsoft.com/office/powerpoint/2010/main" val="1521882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CROSS LAND</a:t>
            </a:r>
          </a:p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USE RESULTS</a:t>
            </a:r>
          </a:p>
        </p:txBody>
      </p:sp>
    </p:spTree>
    <p:extLst>
      <p:ext uri="{BB962C8B-B14F-4D97-AF65-F5344CB8AC3E}">
        <p14:creationId xmlns:p14="http://schemas.microsoft.com/office/powerpoint/2010/main" val="244658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166842"/>
            <a:ext cx="80410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New research began in 2018, looking at regional trip rates variation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Current research in 2019 has looked at location type trip rates variation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A technical note will be produced later this year to cover both aspects</a:t>
            </a:r>
          </a:p>
        </p:txBody>
      </p:sp>
    </p:spTree>
    <p:extLst>
      <p:ext uri="{BB962C8B-B14F-4D97-AF65-F5344CB8AC3E}">
        <p14:creationId xmlns:p14="http://schemas.microsoft.com/office/powerpoint/2010/main" val="9717359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6D4000F-80B3-40A5-8F78-27246C782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629066"/>
              </p:ext>
            </p:extLst>
          </p:nvPr>
        </p:nvGraphicFramePr>
        <p:xfrm>
          <a:off x="803361" y="2687320"/>
          <a:ext cx="812799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020">
                  <a:extLst>
                    <a:ext uri="{9D8B030D-6E8A-4147-A177-3AD203B41FA5}">
                      <a16:colId xmlns:a16="http://schemas.microsoft.com/office/drawing/2014/main" val="3787510898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3699230036"/>
                    </a:ext>
                  </a:extLst>
                </a:gridCol>
                <a:gridCol w="1034715">
                  <a:extLst>
                    <a:ext uri="{9D8B030D-6E8A-4147-A177-3AD203B41FA5}">
                      <a16:colId xmlns:a16="http://schemas.microsoft.com/office/drawing/2014/main" val="3601995363"/>
                    </a:ext>
                  </a:extLst>
                </a:gridCol>
                <a:gridCol w="1090864">
                  <a:extLst>
                    <a:ext uri="{9D8B030D-6E8A-4147-A177-3AD203B41FA5}">
                      <a16:colId xmlns:a16="http://schemas.microsoft.com/office/drawing/2014/main" val="2942890929"/>
                    </a:ext>
                  </a:extLst>
                </a:gridCol>
                <a:gridCol w="1062702">
                  <a:extLst>
                    <a:ext uri="{9D8B030D-6E8A-4147-A177-3AD203B41FA5}">
                      <a16:colId xmlns:a16="http://schemas.microsoft.com/office/drawing/2014/main" val="1630717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01/AF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01/AS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02/AW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03/AW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038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nd</a:t>
                      </a:r>
                      <a:endParaRPr lang="en-GB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7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10901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27C106A-69EF-4426-84B6-8A3F3ED3E8CD}"/>
              </a:ext>
            </a:extLst>
          </p:cNvPr>
          <p:cNvSpPr txBox="1"/>
          <p:nvPr/>
        </p:nvSpPr>
        <p:spPr>
          <a:xfrm>
            <a:off x="890336" y="76557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CROSS LAND USE RANKINGS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48EFE-31EE-4281-9946-2FB4D9608A3F}"/>
              </a:ext>
            </a:extLst>
          </p:cNvPr>
          <p:cNvSpPr txBox="1"/>
          <p:nvPr/>
        </p:nvSpPr>
        <p:spPr>
          <a:xfrm>
            <a:off x="846847" y="5446093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Based on Peak Totals (Ranked Highest to Lowest)</a:t>
            </a:r>
          </a:p>
        </p:txBody>
      </p:sp>
    </p:spTree>
    <p:extLst>
      <p:ext uri="{BB962C8B-B14F-4D97-AF65-F5344CB8AC3E}">
        <p14:creationId xmlns:p14="http://schemas.microsoft.com/office/powerpoint/2010/main" val="1069399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7C106A-69EF-4426-84B6-8A3F3ED3E8CD}"/>
              </a:ext>
            </a:extLst>
          </p:cNvPr>
          <p:cNvSpPr txBox="1"/>
          <p:nvPr/>
        </p:nvSpPr>
        <p:spPr>
          <a:xfrm>
            <a:off x="890336" y="76557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CROSS LAND USE RANKINGS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48EFE-31EE-4281-9946-2FB4D9608A3F}"/>
              </a:ext>
            </a:extLst>
          </p:cNvPr>
          <p:cNvSpPr txBox="1"/>
          <p:nvPr/>
        </p:nvSpPr>
        <p:spPr>
          <a:xfrm>
            <a:off x="846847" y="5446093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Based on Trips Totals (Ranked Highest to Lowest)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C277B98-6CCC-46BB-AD13-800488061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825230"/>
              </p:ext>
            </p:extLst>
          </p:nvPr>
        </p:nvGraphicFramePr>
        <p:xfrm>
          <a:off x="803361" y="2687320"/>
          <a:ext cx="812799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020">
                  <a:extLst>
                    <a:ext uri="{9D8B030D-6E8A-4147-A177-3AD203B41FA5}">
                      <a16:colId xmlns:a16="http://schemas.microsoft.com/office/drawing/2014/main" val="3787510898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3699230036"/>
                    </a:ext>
                  </a:extLst>
                </a:gridCol>
                <a:gridCol w="1034715">
                  <a:extLst>
                    <a:ext uri="{9D8B030D-6E8A-4147-A177-3AD203B41FA5}">
                      <a16:colId xmlns:a16="http://schemas.microsoft.com/office/drawing/2014/main" val="3601995363"/>
                    </a:ext>
                  </a:extLst>
                </a:gridCol>
                <a:gridCol w="1090864">
                  <a:extLst>
                    <a:ext uri="{9D8B030D-6E8A-4147-A177-3AD203B41FA5}">
                      <a16:colId xmlns:a16="http://schemas.microsoft.com/office/drawing/2014/main" val="2942890929"/>
                    </a:ext>
                  </a:extLst>
                </a:gridCol>
                <a:gridCol w="1062702">
                  <a:extLst>
                    <a:ext uri="{9D8B030D-6E8A-4147-A177-3AD203B41FA5}">
                      <a16:colId xmlns:a16="http://schemas.microsoft.com/office/drawing/2014/main" val="1630717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01/AF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01/AS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02/AW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03/AW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612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038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nd</a:t>
                      </a:r>
                      <a:endParaRPr lang="en-GB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97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nd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en-GB" b="0" baseline="300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</a:t>
                      </a: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10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6703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997839"/>
            <a:ext cx="80410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Different land uses give reasonably similar results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Variation in rankings is minimal and strong consistencies are apparent</a:t>
            </a:r>
          </a:p>
        </p:txBody>
      </p:sp>
    </p:spTree>
    <p:extLst>
      <p:ext uri="{BB962C8B-B14F-4D97-AF65-F5344CB8AC3E}">
        <p14:creationId xmlns:p14="http://schemas.microsoft.com/office/powerpoint/2010/main" val="10341206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443841"/>
            <a:ext cx="80410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Using the four data samples, it is possible to view each location type’s variance ranges from the average of all surveys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The two tables are based on total peak figures and total trips figures</a:t>
            </a:r>
          </a:p>
        </p:txBody>
      </p:sp>
    </p:spTree>
    <p:extLst>
      <p:ext uri="{BB962C8B-B14F-4D97-AF65-F5344CB8AC3E}">
        <p14:creationId xmlns:p14="http://schemas.microsoft.com/office/powerpoint/2010/main" val="40875245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D17E534-4D9A-4C7B-8D9A-B96C1C6CD6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277217"/>
              </p:ext>
            </p:extLst>
          </p:nvPr>
        </p:nvGraphicFramePr>
        <p:xfrm>
          <a:off x="803360" y="2723816"/>
          <a:ext cx="81279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019">
                  <a:extLst>
                    <a:ext uri="{9D8B030D-6E8A-4147-A177-3AD203B41FA5}">
                      <a16:colId xmlns:a16="http://schemas.microsoft.com/office/drawing/2014/main" val="2232477194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2627862455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1095208059"/>
                    </a:ext>
                  </a:extLst>
                </a:gridCol>
                <a:gridCol w="1098884">
                  <a:extLst>
                    <a:ext uri="{9D8B030D-6E8A-4147-A177-3AD203B41FA5}">
                      <a16:colId xmlns:a16="http://schemas.microsoft.com/office/drawing/2014/main" val="1518459608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1588888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Surveys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241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-5.9%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-18.1%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-11.8%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599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-1.3%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-5.3%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-3.2%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81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+35.8%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+3.5%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+13.2%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1646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63CA795-2EF3-4A56-837C-34DFB6C8AB32}"/>
              </a:ext>
            </a:extLst>
          </p:cNvPr>
          <p:cNvSpPr txBox="1"/>
          <p:nvPr/>
        </p:nvSpPr>
        <p:spPr>
          <a:xfrm>
            <a:off x="890337" y="76540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TRIP GENERATION RANGES SUMMARY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0FB55C-502C-47D9-81CF-D58CDE83B1A0}"/>
              </a:ext>
            </a:extLst>
          </p:cNvPr>
          <p:cNvSpPr txBox="1"/>
          <p:nvPr/>
        </p:nvSpPr>
        <p:spPr>
          <a:xfrm>
            <a:off x="846848" y="5519256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Total Peak figures</a:t>
            </a:r>
          </a:p>
        </p:txBody>
      </p:sp>
    </p:spTree>
    <p:extLst>
      <p:ext uri="{BB962C8B-B14F-4D97-AF65-F5344CB8AC3E}">
        <p14:creationId xmlns:p14="http://schemas.microsoft.com/office/powerpoint/2010/main" val="23919789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3CA795-2EF3-4A56-837C-34DFB6C8AB32}"/>
              </a:ext>
            </a:extLst>
          </p:cNvPr>
          <p:cNvSpPr txBox="1"/>
          <p:nvPr/>
        </p:nvSpPr>
        <p:spPr>
          <a:xfrm>
            <a:off x="890337" y="765406"/>
            <a:ext cx="8041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TRIP GENERATION RANGES SUMMARY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0FB55C-502C-47D9-81CF-D58CDE83B1A0}"/>
              </a:ext>
            </a:extLst>
          </p:cNvPr>
          <p:cNvSpPr txBox="1"/>
          <p:nvPr/>
        </p:nvSpPr>
        <p:spPr>
          <a:xfrm>
            <a:off x="846848" y="5519256"/>
            <a:ext cx="804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Total Trips figures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49BFA34-E45D-446A-93BD-813EE7D13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01165"/>
              </p:ext>
            </p:extLst>
          </p:nvPr>
        </p:nvGraphicFramePr>
        <p:xfrm>
          <a:off x="803360" y="2723816"/>
          <a:ext cx="812799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019">
                  <a:extLst>
                    <a:ext uri="{9D8B030D-6E8A-4147-A177-3AD203B41FA5}">
                      <a16:colId xmlns:a16="http://schemas.microsoft.com/office/drawing/2014/main" val="2232477194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2627862455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1095208059"/>
                    </a:ext>
                  </a:extLst>
                </a:gridCol>
                <a:gridCol w="1098884">
                  <a:extLst>
                    <a:ext uri="{9D8B030D-6E8A-4147-A177-3AD203B41FA5}">
                      <a16:colId xmlns:a16="http://schemas.microsoft.com/office/drawing/2014/main" val="1518459608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1588888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TRICS Location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Surveys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241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Town Centre/Edge of Town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-15.2%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-28.6%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-21.9%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599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Suburban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-28.2%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-4.3%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81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Edge of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+7.0%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+1.8%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+3.7%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16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1422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889843"/>
            <a:ext cx="80410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The average variance tables show Edge of Town surveys have higher than average trip rates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Suburban Area surveys tend to have slightly lower than average trip rates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Town Centre/Edge of Town Centre have lower than average trip rates</a:t>
            </a:r>
          </a:p>
        </p:txBody>
      </p:sp>
    </p:spTree>
    <p:extLst>
      <p:ext uri="{BB962C8B-B14F-4D97-AF65-F5344CB8AC3E}">
        <p14:creationId xmlns:p14="http://schemas.microsoft.com/office/powerpoint/2010/main" val="3471677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LOCATION TYPE TRIP RATES VARIATION FINDINGS</a:t>
            </a:r>
          </a:p>
        </p:txBody>
      </p:sp>
    </p:spTree>
    <p:extLst>
      <p:ext uri="{BB962C8B-B14F-4D97-AF65-F5344CB8AC3E}">
        <p14:creationId xmlns:p14="http://schemas.microsoft.com/office/powerpoint/2010/main" val="36572787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889843"/>
            <a:ext cx="80410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These findings indicate location type variance produces a much more pronounced influence over trip rates than regional variance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The regional variance findings  showed only minor and inconsistent variations which may have a variety of causes</a:t>
            </a:r>
          </a:p>
        </p:txBody>
      </p:sp>
    </p:spTree>
    <p:extLst>
      <p:ext uri="{BB962C8B-B14F-4D97-AF65-F5344CB8AC3E}">
        <p14:creationId xmlns:p14="http://schemas.microsoft.com/office/powerpoint/2010/main" val="10613971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166842"/>
            <a:ext cx="80410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Location type results for each of the four land use category variations tended to produce similar results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This indicates location type can be one of the more significant factors when it comes to influencing trip rates </a:t>
            </a:r>
          </a:p>
        </p:txBody>
      </p:sp>
    </p:spTree>
    <p:extLst>
      <p:ext uri="{BB962C8B-B14F-4D97-AF65-F5344CB8AC3E}">
        <p14:creationId xmlns:p14="http://schemas.microsoft.com/office/powerpoint/2010/main" val="320842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612844"/>
            <a:ext cx="80410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2018 research indicated no evidence for fundamental direct influences on trip rates, with only minor and inconsistent variations identified which may have a variety of causes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A number of other factors can influence trip rates variation, such as location type, local population, public transport levels, etc</a:t>
            </a:r>
          </a:p>
        </p:txBody>
      </p:sp>
    </p:spTree>
    <p:extLst>
      <p:ext uri="{BB962C8B-B14F-4D97-AF65-F5344CB8AC3E}">
        <p14:creationId xmlns:p14="http://schemas.microsoft.com/office/powerpoint/2010/main" val="33562743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TRIP RATES</a:t>
            </a:r>
          </a:p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INFLUENCES</a:t>
            </a:r>
          </a:p>
        </p:txBody>
      </p:sp>
    </p:spTree>
    <p:extLst>
      <p:ext uri="{BB962C8B-B14F-4D97-AF65-F5344CB8AC3E}">
        <p14:creationId xmlns:p14="http://schemas.microsoft.com/office/powerpoint/2010/main" val="19880767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166842"/>
            <a:ext cx="80410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Instead of deselecting a region, ask why you have made a regional presumption about its trip rates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TRICS includes parameters for location type, local populations, public transport pass-</a:t>
            </a:r>
            <a:r>
              <a:rPr lang="en-GB" sz="3600" dirty="0" err="1">
                <a:solidFill>
                  <a:schemeClr val="accent1">
                    <a:lumMod val="75000"/>
                  </a:schemeClr>
                </a:solidFill>
              </a:rPr>
              <a:t>bys</a:t>
            </a:r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, car ownership levels, etc</a:t>
            </a:r>
          </a:p>
        </p:txBody>
      </p:sp>
    </p:spTree>
    <p:extLst>
      <p:ext uri="{BB962C8B-B14F-4D97-AF65-F5344CB8AC3E}">
        <p14:creationId xmlns:p14="http://schemas.microsoft.com/office/powerpoint/2010/main" val="17077311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FURTHER</a:t>
            </a:r>
          </a:p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13346979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997839"/>
            <a:ext cx="80410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Following on from this second piece of research, the findings of both pieces will be combined to create a new Regional and Location Technical Note later this year</a:t>
            </a:r>
          </a:p>
        </p:txBody>
      </p:sp>
    </p:spTree>
    <p:extLst>
      <p:ext uri="{BB962C8B-B14F-4D97-AF65-F5344CB8AC3E}">
        <p14:creationId xmlns:p14="http://schemas.microsoft.com/office/powerpoint/2010/main" val="359045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TRICS</a:t>
            </a:r>
          </a:p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LOCATION TYPES</a:t>
            </a:r>
          </a:p>
        </p:txBody>
      </p:sp>
    </p:spTree>
    <p:extLst>
      <p:ext uri="{BB962C8B-B14F-4D97-AF65-F5344CB8AC3E}">
        <p14:creationId xmlns:p14="http://schemas.microsoft.com/office/powerpoint/2010/main" val="1460355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AAA29F-AD99-440E-B236-73AF4CB8B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201" y="485273"/>
            <a:ext cx="7100898" cy="588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76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443841"/>
            <a:ext cx="80410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Looking at the largest survey sample possibilities results in three major location types to focus on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1 Town Centre/Edge of Town Centre</a:t>
            </a: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2 Suburban Area</a:t>
            </a: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3 Edge of Town</a:t>
            </a:r>
          </a:p>
        </p:txBody>
      </p:sp>
    </p:spTree>
    <p:extLst>
      <p:ext uri="{BB962C8B-B14F-4D97-AF65-F5344CB8AC3E}">
        <p14:creationId xmlns:p14="http://schemas.microsoft.com/office/powerpoint/2010/main" val="260574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2644170"/>
            <a:ext cx="8041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LAND</a:t>
            </a:r>
          </a:p>
          <a:p>
            <a:pPr algn="ctr"/>
            <a:r>
              <a:rPr lang="en-GB" sz="4800" dirty="0">
                <a:solidFill>
                  <a:schemeClr val="accent1">
                    <a:lumMod val="75000"/>
                  </a:schemeClr>
                </a:solidFill>
              </a:rPr>
              <a:t>USES</a:t>
            </a:r>
          </a:p>
        </p:txBody>
      </p:sp>
    </p:spTree>
    <p:extLst>
      <p:ext uri="{BB962C8B-B14F-4D97-AF65-F5344CB8AC3E}">
        <p14:creationId xmlns:p14="http://schemas.microsoft.com/office/powerpoint/2010/main" val="402491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728FF-3D81-48B9-A7B6-EFC1AD57A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77" y="138415"/>
            <a:ext cx="2144512" cy="25469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BB65FC-33DB-4870-8441-466FFA65D147}"/>
              </a:ext>
            </a:extLst>
          </p:cNvPr>
          <p:cNvSpPr txBox="1"/>
          <p:nvPr/>
        </p:nvSpPr>
        <p:spPr>
          <a:xfrm>
            <a:off x="8931358" y="5980921"/>
            <a:ext cx="3136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chemeClr val="bg1"/>
                </a:solidFill>
              </a:rPr>
              <a:t>OWEN EDWARDS</a:t>
            </a:r>
          </a:p>
          <a:p>
            <a:pPr algn="r"/>
            <a:r>
              <a:rPr lang="en-GB" dirty="0">
                <a:solidFill>
                  <a:schemeClr val="bg1"/>
                </a:solidFill>
              </a:rPr>
              <a:t>TRICS CONSORTIUM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5F375B-B550-4DAF-AB51-3DB86DDEC5BA}"/>
              </a:ext>
            </a:extLst>
          </p:cNvPr>
          <p:cNvSpPr txBox="1"/>
          <p:nvPr/>
        </p:nvSpPr>
        <p:spPr>
          <a:xfrm>
            <a:off x="890337" y="1443841"/>
            <a:ext cx="80410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Most popular land uses selected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01/A Food Superstore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02/A Office</a:t>
            </a:r>
          </a:p>
          <a:p>
            <a:pPr algn="ctr"/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03/A Houses Privately Owned</a:t>
            </a:r>
          </a:p>
        </p:txBody>
      </p:sp>
    </p:spTree>
    <p:extLst>
      <p:ext uri="{BB962C8B-B14F-4D97-AF65-F5344CB8AC3E}">
        <p14:creationId xmlns:p14="http://schemas.microsoft.com/office/powerpoint/2010/main" val="14378756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2755</TotalTime>
  <Words>1397</Words>
  <Application>Microsoft Office PowerPoint</Application>
  <PresentationFormat>Widescreen</PresentationFormat>
  <Paragraphs>370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Support | TRICS</dc:creator>
  <cp:lastModifiedBy>WEST Lorraine</cp:lastModifiedBy>
  <cp:revision>150</cp:revision>
  <dcterms:created xsi:type="dcterms:W3CDTF">2018-11-21T11:12:19Z</dcterms:created>
  <dcterms:modified xsi:type="dcterms:W3CDTF">2019-07-01T14:25:00Z</dcterms:modified>
</cp:coreProperties>
</file>